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handoutMasterIdLst>
    <p:handoutMasterId r:id="rId9"/>
  </p:handoutMasterIdLst>
  <p:sldIdLst>
    <p:sldId id="286" r:id="rId3"/>
    <p:sldId id="332" r:id="rId4"/>
    <p:sldId id="338" r:id="rId5"/>
    <p:sldId id="339" r:id="rId6"/>
    <p:sldId id="28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% share in GDP, employment &amp; water use, 2011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% of GDP</c:v>
                </c:pt>
              </c:strCache>
            </c:strRef>
          </c:tx>
          <c:invertIfNegative val="0"/>
          <c:cat>
            <c:strRef>
              <c:f>Sheet1!$A$5:$A$17</c:f>
              <c:strCache>
                <c:ptCount val="13"/>
                <c:pt idx="0">
                  <c:v>Agriculture</c:v>
                </c:pt>
                <c:pt idx="1">
                  <c:v>Mining</c:v>
                </c:pt>
                <c:pt idx="2">
                  <c:v>Manufacturing</c:v>
                </c:pt>
                <c:pt idx="3">
                  <c:v>Water + electricity</c:v>
                </c:pt>
                <c:pt idx="4">
                  <c:v>Construction</c:v>
                </c:pt>
                <c:pt idx="5">
                  <c:v>Trade</c:v>
                </c:pt>
                <c:pt idx="6">
                  <c:v>Hotels and restaurants</c:v>
                </c:pt>
                <c:pt idx="7">
                  <c:v>Transport &amp; communication</c:v>
                </c:pt>
                <c:pt idx="8">
                  <c:v>Insurance, banking &amp; business</c:v>
                </c:pt>
                <c:pt idx="9">
                  <c:v>Social &amp;personal services</c:v>
                </c:pt>
                <c:pt idx="10">
                  <c:v>Government</c:v>
                </c:pt>
                <c:pt idx="11">
                  <c:v>Household use</c:v>
                </c:pt>
                <c:pt idx="12">
                  <c:v>others</c:v>
                </c:pt>
              </c:strCache>
            </c:strRef>
          </c:cat>
          <c:val>
            <c:numRef>
              <c:f>Sheet1!$B$5:$B$15</c:f>
              <c:numCache>
                <c:formatCode>0.0%</c:formatCode>
                <c:ptCount val="11"/>
                <c:pt idx="0">
                  <c:v>2.1176144460648031E-2</c:v>
                </c:pt>
                <c:pt idx="1">
                  <c:v>0.17084122063521456</c:v>
                </c:pt>
                <c:pt idx="2">
                  <c:v>7.2427240527088182E-2</c:v>
                </c:pt>
                <c:pt idx="3">
                  <c:v>2.9387496923571382E-3</c:v>
                </c:pt>
                <c:pt idx="4">
                  <c:v>7.9300199694140733E-2</c:v>
                </c:pt>
                <c:pt idx="5">
                  <c:v>0.11925979219300605</c:v>
                </c:pt>
                <c:pt idx="6">
                  <c:v>7.7299378219856579E-2</c:v>
                </c:pt>
                <c:pt idx="7">
                  <c:v>5.9560883148988795E-2</c:v>
                </c:pt>
                <c:pt idx="8">
                  <c:v>0.16156613921827753</c:v>
                </c:pt>
                <c:pt idx="9">
                  <c:v>7.450706878045818E-2</c:v>
                </c:pt>
                <c:pt idx="10">
                  <c:v>0.1611231834299644</c:v>
                </c:pt>
              </c:numCache>
            </c:numRef>
          </c:val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% of formal employment</c:v>
                </c:pt>
              </c:strCache>
            </c:strRef>
          </c:tx>
          <c:invertIfNegative val="0"/>
          <c:cat>
            <c:strRef>
              <c:f>Sheet1!$A$5:$A$17</c:f>
              <c:strCache>
                <c:ptCount val="13"/>
                <c:pt idx="0">
                  <c:v>Agriculture</c:v>
                </c:pt>
                <c:pt idx="1">
                  <c:v>Mining</c:v>
                </c:pt>
                <c:pt idx="2">
                  <c:v>Manufacturing</c:v>
                </c:pt>
                <c:pt idx="3">
                  <c:v>Water + electricity</c:v>
                </c:pt>
                <c:pt idx="4">
                  <c:v>Construction</c:v>
                </c:pt>
                <c:pt idx="5">
                  <c:v>Trade</c:v>
                </c:pt>
                <c:pt idx="6">
                  <c:v>Hotels and restaurants</c:v>
                </c:pt>
                <c:pt idx="7">
                  <c:v>Transport &amp; communication</c:v>
                </c:pt>
                <c:pt idx="8">
                  <c:v>Insurance, banking &amp; business</c:v>
                </c:pt>
                <c:pt idx="9">
                  <c:v>Social &amp;personal services</c:v>
                </c:pt>
                <c:pt idx="10">
                  <c:v>Government</c:v>
                </c:pt>
                <c:pt idx="11">
                  <c:v>Household use</c:v>
                </c:pt>
                <c:pt idx="12">
                  <c:v>others</c:v>
                </c:pt>
              </c:strCache>
            </c:strRef>
          </c:cat>
          <c:val>
            <c:numRef>
              <c:f>Sheet1!$C$5:$C$15</c:f>
              <c:numCache>
                <c:formatCode>0.0%</c:formatCode>
                <c:ptCount val="11"/>
                <c:pt idx="0">
                  <c:v>1.712429099681427E-2</c:v>
                </c:pt>
                <c:pt idx="1">
                  <c:v>3.0796274252593847E-2</c:v>
                </c:pt>
                <c:pt idx="2">
                  <c:v>9.6466663323453453E-2</c:v>
                </c:pt>
                <c:pt idx="3">
                  <c:v>1.0557516027629018E-2</c:v>
                </c:pt>
                <c:pt idx="4">
                  <c:v>6.1492252102925318E-2</c:v>
                </c:pt>
                <c:pt idx="5">
                  <c:v>0.12502738355719714</c:v>
                </c:pt>
                <c:pt idx="6">
                  <c:v>4.5120184123079506E-2</c:v>
                </c:pt>
                <c:pt idx="7">
                  <c:v>3.4013677262013847E-2</c:v>
                </c:pt>
                <c:pt idx="8">
                  <c:v>2.2540296718987982E-2</c:v>
                </c:pt>
                <c:pt idx="9">
                  <c:v>4.9842033166436768E-2</c:v>
                </c:pt>
                <c:pt idx="10">
                  <c:v>4.4956542624651284E-2</c:v>
                </c:pt>
              </c:numCache>
            </c:numRef>
          </c:val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% of water consumption</c:v>
                </c:pt>
              </c:strCache>
            </c:strRef>
          </c:tx>
          <c:invertIfNegative val="0"/>
          <c:cat>
            <c:strRef>
              <c:f>Sheet1!$A$5:$A$17</c:f>
              <c:strCache>
                <c:ptCount val="13"/>
                <c:pt idx="0">
                  <c:v>Agriculture</c:v>
                </c:pt>
                <c:pt idx="1">
                  <c:v>Mining</c:v>
                </c:pt>
                <c:pt idx="2">
                  <c:v>Manufacturing</c:v>
                </c:pt>
                <c:pt idx="3">
                  <c:v>Water + electricity</c:v>
                </c:pt>
                <c:pt idx="4">
                  <c:v>Construction</c:v>
                </c:pt>
                <c:pt idx="5">
                  <c:v>Trade</c:v>
                </c:pt>
                <c:pt idx="6">
                  <c:v>Hotels and restaurants</c:v>
                </c:pt>
                <c:pt idx="7">
                  <c:v>Transport &amp; communication</c:v>
                </c:pt>
                <c:pt idx="8">
                  <c:v>Insurance, banking &amp; business</c:v>
                </c:pt>
                <c:pt idx="9">
                  <c:v>Social &amp;personal services</c:v>
                </c:pt>
                <c:pt idx="10">
                  <c:v>Government</c:v>
                </c:pt>
                <c:pt idx="11">
                  <c:v>Household use</c:v>
                </c:pt>
                <c:pt idx="12">
                  <c:v>others</c:v>
                </c:pt>
              </c:strCache>
            </c:strRef>
          </c:cat>
          <c:val>
            <c:numRef>
              <c:f>Sheet1!$D$5:$D$15</c:f>
              <c:numCache>
                <c:formatCode>0.0%</c:formatCode>
                <c:ptCount val="11"/>
                <c:pt idx="0">
                  <c:v>0.44304093766522212</c:v>
                </c:pt>
                <c:pt idx="1">
                  <c:v>0.20537444804684221</c:v>
                </c:pt>
                <c:pt idx="2">
                  <c:v>2.0047429218059791E-2</c:v>
                </c:pt>
                <c:pt idx="3">
                  <c:v>7.6106424783182309E-4</c:v>
                </c:pt>
                <c:pt idx="4">
                  <c:v>2.3468841826671822E-3</c:v>
                </c:pt>
                <c:pt idx="5">
                  <c:v>7.4809253649525493E-3</c:v>
                </c:pt>
                <c:pt idx="6">
                  <c:v>4.8193222142187114E-3</c:v>
                </c:pt>
                <c:pt idx="7">
                  <c:v>1.5319998528800598E-3</c:v>
                </c:pt>
                <c:pt idx="8">
                  <c:v>1.1583612162616261E-2</c:v>
                </c:pt>
                <c:pt idx="9">
                  <c:v>2.3658290231982963E-2</c:v>
                </c:pt>
                <c:pt idx="10">
                  <c:v>6.4737861628365131E-2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295744"/>
        <c:axId val="113297280"/>
      </c:barChart>
      <c:catAx>
        <c:axId val="1132957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13297280"/>
        <c:crosses val="autoZero"/>
        <c:auto val="1"/>
        <c:lblAlgn val="ctr"/>
        <c:lblOffset val="100"/>
        <c:noMultiLvlLbl val="0"/>
      </c:catAx>
      <c:valAx>
        <c:axId val="11329728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113295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D4CA99-A26D-45B1-A20E-06079068F34C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70CACC0-89F2-4379-A5F2-E0A7F91965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82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4CFCEE-5490-421A-9363-914282EBCBA4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7F9B6A-0FBF-47A1-8B37-20061B9DB1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61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914400"/>
            <a:ext cx="9144000" cy="403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24400" y="838200"/>
            <a:ext cx="4419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43200" y="8382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914400"/>
            <a:ext cx="9144000" cy="403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0" y="8382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4724400" y="838200"/>
            <a:ext cx="4419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>
            <a:off x="2743200" y="8382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bee_flower_2011_09_27.jpe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5867400"/>
            <a:ext cx="1600200" cy="990600"/>
          </a:xfrm>
          <a:prstGeom prst="rect">
            <a:avLst/>
          </a:prstGeom>
        </p:spPr>
      </p:pic>
      <p:pic>
        <p:nvPicPr>
          <p:cNvPr id="35" name="Picture 34" descr="coral_reef_2011_09_27.jpe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20652" y="5867399"/>
            <a:ext cx="1604772" cy="990600"/>
          </a:xfrm>
          <a:prstGeom prst="rect">
            <a:avLst/>
          </a:prstGeom>
        </p:spPr>
      </p:pic>
      <p:pic>
        <p:nvPicPr>
          <p:cNvPr id="36" name="Picture 35" descr="tiger_2011_09_27.jpe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0" y="5867400"/>
            <a:ext cx="1604771" cy="990600"/>
          </a:xfrm>
          <a:prstGeom prst="rect">
            <a:avLst/>
          </a:prstGeom>
        </p:spPr>
      </p:pic>
      <p:pic>
        <p:nvPicPr>
          <p:cNvPr id="37" name="Picture 36" descr="watershed_2011_09_26.jpe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019800" y="5867399"/>
            <a:ext cx="1600200" cy="990601"/>
          </a:xfrm>
          <a:prstGeom prst="rect">
            <a:avLst/>
          </a:prstGeom>
        </p:spPr>
      </p:pic>
      <p:pic>
        <p:nvPicPr>
          <p:cNvPr id="38" name="Picture 37" descr="shutterstock_84056596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048000" y="5867401"/>
            <a:ext cx="1496375" cy="990600"/>
          </a:xfrm>
          <a:prstGeom prst="rect">
            <a:avLst/>
          </a:prstGeom>
        </p:spPr>
      </p:pic>
      <p:pic>
        <p:nvPicPr>
          <p:cNvPr id="39" name="Picture 38" descr="green_tree_2011_09_27.jpe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495800" y="5867400"/>
            <a:ext cx="1547813" cy="990600"/>
          </a:xfrm>
          <a:prstGeom prst="rect">
            <a:avLst/>
          </a:prstGeom>
        </p:spPr>
      </p:pic>
      <p:pic>
        <p:nvPicPr>
          <p:cNvPr id="40" name="Picture 39" descr="Final Waves logo rgb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6200" y="0"/>
            <a:ext cx="762000" cy="737105"/>
          </a:xfrm>
          <a:prstGeom prst="rect">
            <a:avLst/>
          </a:prstGeom>
        </p:spPr>
      </p:pic>
      <p:sp>
        <p:nvSpPr>
          <p:cNvPr id="41" name="Rectangle 40"/>
          <p:cNvSpPr/>
          <p:nvPr userDrawn="1"/>
        </p:nvSpPr>
        <p:spPr>
          <a:xfrm>
            <a:off x="1371600" y="76200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THE GLOBAL PARTNERSHIP ON</a:t>
            </a:r>
          </a:p>
          <a:p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Wealth 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Accounting </a:t>
            </a:r>
            <a:r>
              <a:rPr lang="en-US" sz="2000" dirty="0" smtClean="0">
                <a:solidFill>
                  <a:srgbClr val="B6121B">
                    <a:lumMod val="75000"/>
                  </a:srgbClr>
                </a:solidFill>
                <a:cs typeface="Times New Roman" pitchFamily="18" charset="0"/>
              </a:rPr>
              <a:t>and </a:t>
            </a:r>
            <a:r>
              <a:rPr lang="en-US" sz="2000" dirty="0">
                <a:solidFill>
                  <a:srgbClr val="B6121B">
                    <a:lumMod val="75000"/>
                  </a:srgbClr>
                </a:solidFill>
                <a:cs typeface="Times New Roman" pitchFamily="18" charset="0"/>
              </a:rPr>
              <a:t>the </a:t>
            </a:r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Valuation 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of Ecosystem </a:t>
            </a:r>
            <a:r>
              <a:rPr lang="en-US" sz="2000" dirty="0">
                <a:solidFill>
                  <a:prstClr val="black"/>
                </a:solidFill>
                <a:cs typeface="Times New Roman" pitchFamily="18" charset="0"/>
              </a:rPr>
              <a:t>Services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066800" y="76200"/>
            <a:ext cx="0" cy="6463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350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5257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60960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Final Waves logo 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0" y="6120895"/>
            <a:ext cx="762000" cy="737105"/>
          </a:xfrm>
          <a:prstGeom prst="rect">
            <a:avLst/>
          </a:prstGeom>
        </p:spPr>
      </p:pic>
      <p:cxnSp>
        <p:nvCxnSpPr>
          <p:cNvPr id="24" name="Straight Connector 23"/>
          <p:cNvCxnSpPr/>
          <p:nvPr userDrawn="1"/>
        </p:nvCxnSpPr>
        <p:spPr>
          <a:xfrm>
            <a:off x="5867400" y="6096000"/>
            <a:ext cx="3276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2743200" y="60960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714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bee_flower_2011_09_27.jpe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5867400"/>
            <a:ext cx="1600200" cy="990600"/>
          </a:xfrm>
          <a:prstGeom prst="rect">
            <a:avLst/>
          </a:prstGeom>
        </p:spPr>
      </p:pic>
      <p:pic>
        <p:nvPicPr>
          <p:cNvPr id="8" name="Picture 7" descr="coral_reef_2011_09_27.jpe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20652" y="5867399"/>
            <a:ext cx="1604772" cy="990600"/>
          </a:xfrm>
          <a:prstGeom prst="rect">
            <a:avLst/>
          </a:prstGeom>
        </p:spPr>
      </p:pic>
      <p:pic>
        <p:nvPicPr>
          <p:cNvPr id="9" name="Picture 8" descr="tiger_2011_09_27.jpe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0" y="5867400"/>
            <a:ext cx="1604771" cy="990600"/>
          </a:xfrm>
          <a:prstGeom prst="rect">
            <a:avLst/>
          </a:prstGeom>
        </p:spPr>
      </p:pic>
      <p:pic>
        <p:nvPicPr>
          <p:cNvPr id="10" name="Picture 9" descr="watershed_2011_09_26.jpe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019800" y="5867399"/>
            <a:ext cx="1600200" cy="990601"/>
          </a:xfrm>
          <a:prstGeom prst="rect">
            <a:avLst/>
          </a:prstGeom>
        </p:spPr>
      </p:pic>
      <p:pic>
        <p:nvPicPr>
          <p:cNvPr id="11" name="Picture 10" descr="shutterstock_84056596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048000" y="5867401"/>
            <a:ext cx="1496375" cy="990600"/>
          </a:xfrm>
          <a:prstGeom prst="rect">
            <a:avLst/>
          </a:prstGeom>
        </p:spPr>
      </p:pic>
      <p:pic>
        <p:nvPicPr>
          <p:cNvPr id="12" name="Picture 11" descr="green_tree_2011_09_27.jpe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495800" y="5867400"/>
            <a:ext cx="1547813" cy="9906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0" y="5789612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5867400" y="5789612"/>
            <a:ext cx="3276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2743200" y="5789612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34962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1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1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0960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 Waves logo 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0" y="6120895"/>
            <a:ext cx="762000" cy="73710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867400" y="6096000"/>
            <a:ext cx="3276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2743200" y="60960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48151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84238"/>
            <a:ext cx="4040188" cy="639762"/>
          </a:xfrm>
          <a:solidFill>
            <a:schemeClr val="tx2">
              <a:alpha val="26000"/>
            </a:scheme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1"/>
            <a:ext cx="4040188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84238"/>
            <a:ext cx="4041775" cy="639762"/>
          </a:xfrm>
          <a:solidFill>
            <a:schemeClr val="accent2">
              <a:alpha val="26000"/>
            </a:scheme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00201"/>
            <a:ext cx="4041775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0960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Final Waves logo 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0" y="6120895"/>
            <a:ext cx="762000" cy="73710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5867400" y="6096000"/>
            <a:ext cx="3276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2743200" y="60960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719340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0081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0960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Final Waves logo 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0" y="6120895"/>
            <a:ext cx="762000" cy="737105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5867400" y="6096000"/>
            <a:ext cx="3276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743200" y="60960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03399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2795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8382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 Waves logo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35753" y="5979426"/>
            <a:ext cx="908247" cy="87857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867400" y="838200"/>
            <a:ext cx="3276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43200" y="8382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22231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5128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2884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42878BB-6E73-434C-8E8F-729F1689E19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47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38200"/>
            <a:ext cx="4724400" cy="1588"/>
          </a:xfrm>
          <a:prstGeom prst="line">
            <a:avLst/>
          </a:prstGeom>
          <a:ln w="412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838200"/>
            <a:ext cx="4419600" cy="1588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743200" y="838200"/>
            <a:ext cx="3276600" cy="1588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6AB50-F82B-46BD-9948-4AE25F0178DE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713A-4563-43CC-B2E6-5F2F548F7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6AB50-F82B-46BD-9948-4AE25F0178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713A-4563-43CC-B2E6-5F2F548F77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4582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Policy Applications of NCA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724400"/>
            <a:ext cx="6934200" cy="10668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  </a:t>
            </a:r>
          </a:p>
          <a:p>
            <a:endParaRPr lang="en-US" dirty="0"/>
          </a:p>
        </p:txBody>
      </p:sp>
      <p:pic>
        <p:nvPicPr>
          <p:cNvPr id="4" name="Picture 3" descr="Final Waves logo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0"/>
            <a:ext cx="838200" cy="810816"/>
          </a:xfrm>
          <a:prstGeom prst="rect">
            <a:avLst/>
          </a:prstGeom>
        </p:spPr>
      </p:pic>
      <p:pic>
        <p:nvPicPr>
          <p:cNvPr id="5" name="Picture 4" descr="bee_flower_2011_09_2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5867400"/>
            <a:ext cx="1600200" cy="990600"/>
          </a:xfrm>
          <a:prstGeom prst="rect">
            <a:avLst/>
          </a:prstGeom>
        </p:spPr>
      </p:pic>
      <p:pic>
        <p:nvPicPr>
          <p:cNvPr id="6" name="Picture 5" descr="coral_reef_2011_09_2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867401"/>
            <a:ext cx="1604772" cy="990600"/>
          </a:xfrm>
          <a:prstGeom prst="rect">
            <a:avLst/>
          </a:prstGeom>
        </p:spPr>
      </p:pic>
      <p:pic>
        <p:nvPicPr>
          <p:cNvPr id="7" name="Picture 6" descr="tiger_2011_09_27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0" y="5867400"/>
            <a:ext cx="1604771" cy="990600"/>
          </a:xfrm>
          <a:prstGeom prst="rect">
            <a:avLst/>
          </a:prstGeom>
        </p:spPr>
      </p:pic>
      <p:pic>
        <p:nvPicPr>
          <p:cNvPr id="8" name="Picture 7" descr="watershed_2011_09_26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9800" y="5867399"/>
            <a:ext cx="1600200" cy="990601"/>
          </a:xfrm>
          <a:prstGeom prst="rect">
            <a:avLst/>
          </a:prstGeom>
        </p:spPr>
      </p:pic>
      <p:pic>
        <p:nvPicPr>
          <p:cNvPr id="9" name="Picture 8" descr="shutterstock_8405659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48000" y="5867401"/>
            <a:ext cx="1496375" cy="990600"/>
          </a:xfrm>
          <a:prstGeom prst="rect">
            <a:avLst/>
          </a:prstGeom>
        </p:spPr>
      </p:pic>
      <p:pic>
        <p:nvPicPr>
          <p:cNvPr id="10" name="Picture 9" descr="green_tree_2011_09_27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95800" y="5867400"/>
            <a:ext cx="1547813" cy="990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94780" y="5034280"/>
            <a:ext cx="53307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/>
              <a:t>Urvashi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Narain</a:t>
            </a:r>
            <a:r>
              <a:rPr lang="en-US" sz="1400" b="1" dirty="0" smtClean="0"/>
              <a:t>, Senior Environmental Economist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Agriculture and Environmental Services Department, The World Bank</a:t>
            </a:r>
          </a:p>
          <a:p>
            <a:pPr algn="ctr"/>
            <a:r>
              <a:rPr lang="en-US" sz="1400" b="1" dirty="0" smtClean="0"/>
              <a:t>Istanbul</a:t>
            </a:r>
            <a:r>
              <a:rPr lang="en-US" sz="1400" b="1" dirty="0" smtClean="0"/>
              <a:t>, June 29, 2014</a:t>
            </a:r>
            <a:endParaRPr lang="en-US" sz="1400" b="1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95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NETHERLANDS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Water Profiles: What </a:t>
            </a:r>
            <a:r>
              <a:rPr lang="en-US" sz="2400" dirty="0"/>
              <a:t>are the most important users of </a:t>
            </a:r>
            <a:r>
              <a:rPr lang="en-US" sz="2400" dirty="0" smtClean="0"/>
              <a:t>water?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Is their water </a:t>
            </a:r>
            <a:r>
              <a:rPr lang="en-US" sz="2400" dirty="0" smtClean="0"/>
              <a:t>productivity improving between 2003 and 2010?</a:t>
            </a:r>
            <a:br>
              <a:rPr lang="en-US" sz="2400" dirty="0" smtClean="0"/>
            </a:br>
            <a:r>
              <a:rPr lang="en-US" sz="2000" b="0" dirty="0" smtClean="0"/>
              <a:t>(liter/ euro of sector value-added)</a:t>
            </a:r>
            <a:endParaRPr lang="en-US" sz="2000" b="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447800"/>
            <a:ext cx="7010400" cy="45496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0" y="5638800"/>
            <a:ext cx="1293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Source: CBS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29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>
                <a:solidFill>
                  <a:schemeClr val="tx2"/>
                </a:solidFill>
              </a:rPr>
              <a:t>Murray-Darling River Basin</a:t>
            </a:r>
            <a:r>
              <a:rPr lang="en-GB" sz="2400" b="1" dirty="0">
                <a:solidFill>
                  <a:schemeClr val="tx2"/>
                </a:solidFill>
              </a:rPr>
              <a:t> </a:t>
            </a:r>
            <a:r>
              <a:rPr lang="en-GB" sz="3600" b="1" dirty="0">
                <a:solidFill>
                  <a:schemeClr val="tx2"/>
                </a:solidFill>
              </a:rPr>
              <a:t>Australia</a:t>
            </a:r>
            <a:r>
              <a:rPr lang="en-GB" sz="3600" b="1" dirty="0" smtClean="0">
                <a:solidFill>
                  <a:schemeClr val="tx2"/>
                </a:solidFill>
              </a:rPr>
              <a:t/>
            </a:r>
            <a:br>
              <a:rPr lang="en-GB" sz="3600" b="1" dirty="0" smtClean="0">
                <a:solidFill>
                  <a:schemeClr val="tx2"/>
                </a:solidFill>
              </a:rPr>
            </a:br>
            <a:r>
              <a:rPr lang="en-GB" sz="3600" b="1" dirty="0" smtClean="0">
                <a:solidFill>
                  <a:schemeClr val="tx2"/>
                </a:solidFill>
              </a:rPr>
              <a:t>Benefits </a:t>
            </a:r>
            <a:r>
              <a:rPr lang="en-GB" sz="3600" b="1" dirty="0">
                <a:solidFill>
                  <a:schemeClr val="tx2"/>
                </a:solidFill>
              </a:rPr>
              <a:t>from Water </a:t>
            </a:r>
            <a:r>
              <a:rPr lang="en-GB" sz="3600" b="1" dirty="0" smtClean="0">
                <a:solidFill>
                  <a:schemeClr val="tx2"/>
                </a:solidFill>
              </a:rPr>
              <a:t>Pricing </a:t>
            </a:r>
            <a:r>
              <a:rPr lang="en-GB" sz="3600" b="1" dirty="0" err="1" smtClean="0">
                <a:solidFill>
                  <a:schemeClr val="tx2"/>
                </a:solidFill>
              </a:rPr>
              <a:t>Refor</a:t>
            </a:r>
            <a:r>
              <a:rPr lang="en-GB" sz="3600" b="1" dirty="0">
                <a:solidFill>
                  <a:schemeClr val="accent2"/>
                </a:solidFill>
              </a:rPr>
              <a:t/>
            </a:r>
            <a:br>
              <a:rPr lang="en-GB" sz="3600" b="1" dirty="0">
                <a:solidFill>
                  <a:schemeClr val="accent2"/>
                </a:solidFill>
              </a:rPr>
            </a:b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8153400" cy="10398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Based on historical water use &amp; price data, simulated </a:t>
            </a:r>
            <a:r>
              <a:rPr lang="en-US" sz="2400" b="1" i="1" dirty="0" smtClean="0"/>
              <a:t>impact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i="1" dirty="0" smtClean="0"/>
              <a:t>on </a:t>
            </a:r>
            <a:r>
              <a:rPr lang="en-US" sz="2400" b="1" i="1" dirty="0"/>
              <a:t>GDP of doubling water prices</a:t>
            </a:r>
            <a:r>
              <a:rPr lang="en-US" sz="2400" b="1" dirty="0"/>
              <a:t> and the expected increases in </a:t>
            </a:r>
            <a:r>
              <a:rPr lang="en-US" sz="2400" b="1" dirty="0" smtClean="0"/>
              <a:t>water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use </a:t>
            </a:r>
            <a:r>
              <a:rPr lang="en-US" sz="2400" b="1" dirty="0"/>
              <a:t>efficiency (WUE) of 1-2%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dirty="0"/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6611997"/>
              </p:ext>
            </p:extLst>
          </p:nvPr>
        </p:nvGraphicFramePr>
        <p:xfrm>
          <a:off x="533400" y="3200400"/>
          <a:ext cx="7883525" cy="344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Worksheet" r:id="rId3" imgW="3400349" imgH="1485900" progId="Excel.Sheet.8">
                  <p:embed/>
                </p:oleObj>
              </mc:Choice>
              <mc:Fallback>
                <p:oleObj name="Worksheet" r:id="rId3" imgW="3400349" imgH="14859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83525" cy="344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435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BOSTWANA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Are scarce water resources allocated efficiently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70552584"/>
              </p:ext>
            </p:extLst>
          </p:nvPr>
        </p:nvGraphicFramePr>
        <p:xfrm>
          <a:off x="685800" y="1295400"/>
          <a:ext cx="7391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5638800"/>
            <a:ext cx="140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Source: DWA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5614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21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Thank you!</a:t>
            </a: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www.wavespartnership.org</a:t>
            </a:r>
            <a:endParaRPr lang="en-US" dirty="0"/>
          </a:p>
        </p:txBody>
      </p:sp>
      <p:pic>
        <p:nvPicPr>
          <p:cNvPr id="4" name="Picture 3" descr="coral_reef_2011_09_2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867400"/>
            <a:ext cx="1604772" cy="990600"/>
          </a:xfrm>
          <a:prstGeom prst="rect">
            <a:avLst/>
          </a:prstGeom>
        </p:spPr>
      </p:pic>
      <p:pic>
        <p:nvPicPr>
          <p:cNvPr id="5" name="Picture 4" descr="tiger_2011_09_2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5867400"/>
            <a:ext cx="1604771" cy="990600"/>
          </a:xfrm>
          <a:prstGeom prst="rect">
            <a:avLst/>
          </a:prstGeom>
        </p:spPr>
      </p:pic>
      <p:pic>
        <p:nvPicPr>
          <p:cNvPr id="6" name="Picture 5" descr="shutterstock_8405659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0" y="5867401"/>
            <a:ext cx="1496375" cy="990600"/>
          </a:xfrm>
          <a:prstGeom prst="rect">
            <a:avLst/>
          </a:prstGeom>
        </p:spPr>
      </p:pic>
      <p:pic>
        <p:nvPicPr>
          <p:cNvPr id="7" name="Picture 6" descr="watershed_2011_09_2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9400" y="5867399"/>
            <a:ext cx="1600200" cy="990601"/>
          </a:xfrm>
          <a:prstGeom prst="rect">
            <a:avLst/>
          </a:prstGeom>
        </p:spPr>
      </p:pic>
      <p:pic>
        <p:nvPicPr>
          <p:cNvPr id="8" name="Picture 7" descr="green_tree_2011_09_27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0" y="5867400"/>
            <a:ext cx="1547813" cy="990600"/>
          </a:xfrm>
          <a:prstGeom prst="rect">
            <a:avLst/>
          </a:prstGeom>
        </p:spPr>
      </p:pic>
      <p:pic>
        <p:nvPicPr>
          <p:cNvPr id="9" name="Picture 8" descr="bee_flower_2011_09_27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10000" y="5867400"/>
            <a:ext cx="1600200" cy="9906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Office Theme">
  <a:themeElements>
    <a:clrScheme name="WAVES">
      <a:dk1>
        <a:sysClr val="windowText" lastClr="000000"/>
      </a:dk1>
      <a:lt1>
        <a:sysClr val="window" lastClr="FFFFFF"/>
      </a:lt1>
      <a:dk2>
        <a:srgbClr val="015289"/>
      </a:dk2>
      <a:lt2>
        <a:srgbClr val="EEECE1"/>
      </a:lt2>
      <a:accent1>
        <a:srgbClr val="015289"/>
      </a:accent1>
      <a:accent2>
        <a:srgbClr val="00853E"/>
      </a:accent2>
      <a:accent3>
        <a:srgbClr val="B6121B"/>
      </a:accent3>
      <a:accent4>
        <a:srgbClr val="015289"/>
      </a:accent4>
      <a:accent5>
        <a:srgbClr val="00853E"/>
      </a:accent5>
      <a:accent6>
        <a:srgbClr val="B6121B"/>
      </a:accent6>
      <a:hlink>
        <a:srgbClr val="015289"/>
      </a:hlink>
      <a:folHlink>
        <a:srgbClr val="0085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WAVES">
      <a:dk1>
        <a:sysClr val="windowText" lastClr="000000"/>
      </a:dk1>
      <a:lt1>
        <a:sysClr val="window" lastClr="FFFFFF"/>
      </a:lt1>
      <a:dk2>
        <a:srgbClr val="015289"/>
      </a:dk2>
      <a:lt2>
        <a:srgbClr val="EEECE1"/>
      </a:lt2>
      <a:accent1>
        <a:srgbClr val="015289"/>
      </a:accent1>
      <a:accent2>
        <a:srgbClr val="00853E"/>
      </a:accent2>
      <a:accent3>
        <a:srgbClr val="B6121B"/>
      </a:accent3>
      <a:accent4>
        <a:srgbClr val="015289"/>
      </a:accent4>
      <a:accent5>
        <a:srgbClr val="00853E"/>
      </a:accent5>
      <a:accent6>
        <a:srgbClr val="B6121B"/>
      </a:accent6>
      <a:hlink>
        <a:srgbClr val="015289"/>
      </a:hlink>
      <a:folHlink>
        <a:srgbClr val="0085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WAVES SDN Learning Event</Template>
  <TotalTime>912</TotalTime>
  <Words>84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1_Office Theme</vt:lpstr>
      <vt:lpstr>2_Office Theme</vt:lpstr>
      <vt:lpstr>Worksheet</vt:lpstr>
      <vt:lpstr>Policy Applications of NCA </vt:lpstr>
      <vt:lpstr>NETHERLANDS Water Profiles: What are the most important users of water? Is their water productivity improving between 2003 and 2010? (liter/ euro of sector value-added)</vt:lpstr>
      <vt:lpstr>Murray-Darling River Basin Australia Benefits from Water Pricing Refor </vt:lpstr>
      <vt:lpstr>BOSTWANA Are scarce water resources allocated efficiently?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Capital Accounting   8th meeting of Botswana Economic Advisory Council Kasane, 10-11 May 2012</dc:title>
  <dc:creator>wb360799</dc:creator>
  <cp:lastModifiedBy>Urvashi Narain</cp:lastModifiedBy>
  <cp:revision>111</cp:revision>
  <cp:lastPrinted>2013-02-23T20:00:35Z</cp:lastPrinted>
  <dcterms:created xsi:type="dcterms:W3CDTF">2012-04-28T15:12:56Z</dcterms:created>
  <dcterms:modified xsi:type="dcterms:W3CDTF">2014-06-29T09:02:27Z</dcterms:modified>
</cp:coreProperties>
</file>