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9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71" autoAdjust="0"/>
  </p:normalViewPr>
  <p:slideViewPr>
    <p:cSldViewPr>
      <p:cViewPr varScale="1">
        <p:scale>
          <a:sx n="66" d="100"/>
          <a:sy n="66" d="100"/>
        </p:scale>
        <p:origin x="15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09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15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13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4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3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3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0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6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171E7-BF34-41D2-BED2-6A939B58885A}" type="datetimeFigureOut">
              <a:rPr lang="en-US" smtClean="0"/>
              <a:t>6/29/2014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BACC5-A679-4E94-8D59-1B0CA73E5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6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en-US" sz="2400" b="1" i="1" dirty="0"/>
              <a:t>What's the policy use of Natural Capital Accounting? </a:t>
            </a:r>
            <a:r>
              <a:rPr lang="tr-TR" altLang="en-US" sz="2400" b="1" i="1" dirty="0" smtClean="0"/>
              <a:t/>
            </a:r>
            <a:br>
              <a:rPr lang="tr-TR" altLang="en-US" sz="2400" b="1" i="1" dirty="0" smtClean="0"/>
            </a:br>
            <a:r>
              <a:rPr lang="en-US" altLang="en-US" sz="2400" b="1" i="1" dirty="0" smtClean="0"/>
              <a:t>Exploring </a:t>
            </a:r>
            <a:r>
              <a:rPr lang="en-US" altLang="en-US" sz="2400" b="1" i="1" dirty="0"/>
              <a:t>implications for Turkey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8077200" cy="14478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5</a:t>
            </a:r>
            <a:r>
              <a:rPr lang="en-US" b="1" baseline="30000" dirty="0" smtClean="0"/>
              <a:t>th</a:t>
            </a:r>
            <a:r>
              <a:rPr lang="en-US" b="1" dirty="0" smtClean="0"/>
              <a:t> World </a:t>
            </a:r>
            <a:r>
              <a:rPr lang="en-US" b="1" dirty="0"/>
              <a:t>Congress of Environmental and </a:t>
            </a:r>
            <a:r>
              <a:rPr lang="en-US" b="1" dirty="0" smtClean="0"/>
              <a:t>Resource</a:t>
            </a:r>
            <a:r>
              <a:rPr lang="en-US" b="1" dirty="0"/>
              <a:t> </a:t>
            </a:r>
            <a:r>
              <a:rPr lang="en-US" b="1" dirty="0" smtClean="0"/>
              <a:t>Economists  </a:t>
            </a:r>
          </a:p>
          <a:p>
            <a:r>
              <a:rPr lang="en-US" dirty="0" smtClean="0"/>
              <a:t>28</a:t>
            </a:r>
            <a:r>
              <a:rPr lang="en-US" baseline="30000" dirty="0" smtClean="0"/>
              <a:t>th</a:t>
            </a:r>
            <a:r>
              <a:rPr lang="en-US" dirty="0" smtClean="0"/>
              <a:t> June-2</a:t>
            </a:r>
            <a:r>
              <a:rPr lang="en-US" baseline="30000" dirty="0" smtClean="0"/>
              <a:t>nd</a:t>
            </a:r>
            <a:r>
              <a:rPr lang="en-US" dirty="0" smtClean="0"/>
              <a:t> July 2014, Istanbul </a:t>
            </a:r>
          </a:p>
          <a:p>
            <a:endParaRPr lang="en-US" dirty="0" smtClean="0"/>
          </a:p>
          <a:p>
            <a:r>
              <a:rPr lang="en-US" dirty="0" smtClean="0"/>
              <a:t>Ebru Voyvoda</a:t>
            </a:r>
          </a:p>
          <a:p>
            <a:r>
              <a:rPr lang="en-US" dirty="0" smtClean="0"/>
              <a:t>Middle East Technical University, Ankara/TURKEY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860" y="1524000"/>
            <a:ext cx="7658283" cy="43434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4543" y="3810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/>
              <a:t>Electricity Production w.r.t primary source (1985-2011)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98729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200" b="1" dirty="0"/>
              <a:t>Kat, Güven ve Voyvoda (2012): </a:t>
            </a:r>
            <a:br>
              <a:rPr lang="tr-TR" sz="2200" b="1" dirty="0"/>
            </a:br>
            <a:r>
              <a:rPr lang="en-US" sz="2200" b="1" dirty="0"/>
              <a:t>Base Path</a:t>
            </a:r>
            <a:r>
              <a:rPr lang="tr-TR" sz="2200" b="1" dirty="0"/>
              <a:t>, T</a:t>
            </a:r>
            <a:r>
              <a:rPr lang="en-US" sz="2200" b="1" dirty="0" err="1"/>
              <a:t>otal</a:t>
            </a:r>
            <a:r>
              <a:rPr lang="en-US" sz="2200" b="1" dirty="0"/>
              <a:t> Energy Supply Shares</a:t>
            </a:r>
            <a:r>
              <a:rPr lang="tr-TR" sz="2200" b="1" dirty="0"/>
              <a:t> (%)</a:t>
            </a:r>
            <a:endParaRPr lang="tr-TR" sz="2200" dirty="0"/>
          </a:p>
        </p:txBody>
      </p:sp>
      <p:pic>
        <p:nvPicPr>
          <p:cNvPr id="4" name="Picture 3">
            <a:hlinkClick r:id="rId2" action="ppaction://hlinksldjump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399495"/>
            <a:ext cx="73914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tr-TR" sz="3600" i="1" dirty="0" err="1"/>
              <a:t>Turkey</a:t>
            </a:r>
            <a:r>
              <a:rPr lang="tr-TR" sz="3600" i="1" dirty="0"/>
              <a:t>: </a:t>
            </a:r>
            <a:r>
              <a:rPr lang="tr-TR" sz="3600" i="1" dirty="0" err="1"/>
              <a:t>spec</a:t>
            </a:r>
            <a:r>
              <a:rPr lang="en-US" sz="3600" i="1" dirty="0" err="1"/>
              <a:t>ial</a:t>
            </a:r>
            <a:r>
              <a:rPr lang="en-US" sz="3600" i="1" dirty="0"/>
              <a:t> circumstances</a:t>
            </a: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tr-TR" sz="2600" dirty="0" err="1"/>
              <a:t>Turkey</a:t>
            </a:r>
            <a:r>
              <a:rPr lang="tr-TR" sz="2600" dirty="0"/>
              <a:t>  </a:t>
            </a:r>
            <a:r>
              <a:rPr lang="en-US" sz="2600" dirty="0"/>
              <a:t>in “International action for containing the effects of climate change</a:t>
            </a:r>
            <a:r>
              <a:rPr lang="en-US" sz="2600" dirty="0" smtClean="0"/>
              <a:t>”</a:t>
            </a:r>
          </a:p>
          <a:p>
            <a:r>
              <a:rPr lang="en-US" sz="2600" dirty="0" smtClean="0"/>
              <a:t>Turkey compared to the core implementing countries of the WAVES (</a:t>
            </a:r>
            <a:r>
              <a:rPr lang="tr-TR" sz="2600" dirty="0"/>
              <a:t>Botswana, Colombia, Costa Rica, Guatemala, </a:t>
            </a:r>
            <a:r>
              <a:rPr lang="tr-TR" sz="2600" dirty="0" err="1"/>
              <a:t>Indonesia</a:t>
            </a:r>
            <a:r>
              <a:rPr lang="tr-TR" sz="2600" dirty="0"/>
              <a:t>, Madagascar, </a:t>
            </a:r>
            <a:r>
              <a:rPr lang="tr-TR" sz="2600" dirty="0" err="1"/>
              <a:t>the</a:t>
            </a:r>
            <a:r>
              <a:rPr lang="tr-TR" sz="2600" dirty="0"/>
              <a:t> </a:t>
            </a:r>
            <a:r>
              <a:rPr lang="tr-TR" sz="2600" dirty="0" smtClean="0"/>
              <a:t>Philippines</a:t>
            </a:r>
            <a:r>
              <a:rPr lang="en-US" sz="2600" dirty="0" smtClean="0"/>
              <a:t>, </a:t>
            </a:r>
            <a:r>
              <a:rPr lang="tr-TR" sz="2600" dirty="0" smtClean="0"/>
              <a:t>Rwanda</a:t>
            </a:r>
            <a:r>
              <a:rPr lang="en-US" sz="2600" dirty="0" smtClean="0"/>
              <a:t>). </a:t>
            </a:r>
          </a:p>
          <a:p>
            <a:pPr lvl="1">
              <a:spcBef>
                <a:spcPts val="600"/>
              </a:spcBef>
            </a:pPr>
            <a:r>
              <a:rPr lang="en-US" sz="2200" dirty="0" smtClean="0"/>
              <a:t>Not a resource-rich economy</a:t>
            </a:r>
          </a:p>
          <a:p>
            <a:pPr lvl="1"/>
            <a:r>
              <a:rPr lang="en-US" sz="2200" dirty="0" smtClean="0"/>
              <a:t>Economic growth dependent on accumulation of physical and human capital 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tr-TR" sz="22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consumpt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tr-TR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on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saving – investment, demographics, education policies)  </a:t>
            </a:r>
          </a:p>
          <a:p>
            <a:pPr lvl="1"/>
            <a:r>
              <a:rPr lang="en-US" sz="2200" dirty="0" smtClean="0"/>
              <a:t>Implications for the interaction between the economy and environment.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85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3600" i="1" dirty="0"/>
              <a:t>NCA: Exploring Implications for Turkey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2700" i="1" dirty="0"/>
              <a:t>Natural Capital Accounting under the SEEA framework:</a:t>
            </a:r>
            <a:br>
              <a:rPr lang="en-US" sz="2700" i="1" dirty="0"/>
            </a:br>
            <a:endParaRPr lang="tr-TR" sz="27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en-US" dirty="0" smtClean="0"/>
              <a:t>Natural resource stocks </a:t>
            </a:r>
          </a:p>
          <a:p>
            <a:pPr lvl="1"/>
            <a:r>
              <a:rPr lang="en-US" dirty="0" smtClean="0"/>
              <a:t>Land </a:t>
            </a:r>
          </a:p>
          <a:p>
            <a:pPr lvl="1"/>
            <a:r>
              <a:rPr lang="en-US" dirty="0" smtClean="0"/>
              <a:t>Ecosystems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w.r.t the functions:</a:t>
            </a:r>
          </a:p>
          <a:p>
            <a:pPr lvl="1"/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Sink</a:t>
            </a:r>
          </a:p>
          <a:p>
            <a:pPr lvl="1"/>
            <a:r>
              <a:rPr lang="en-US" dirty="0" smtClean="0"/>
              <a:t>Services </a:t>
            </a:r>
          </a:p>
          <a:p>
            <a:pPr lvl="1"/>
            <a:endParaRPr lang="en-US" dirty="0"/>
          </a:p>
          <a:p>
            <a:r>
              <a:rPr lang="en-US" dirty="0" smtClean="0"/>
              <a:t>Accounting for the “impact of economy on environment”:</a:t>
            </a:r>
          </a:p>
          <a:p>
            <a:pPr lvl="1"/>
            <a:r>
              <a:rPr lang="en-US" sz="2600" dirty="0" smtClean="0"/>
              <a:t>RELATING TO DEPLETION</a:t>
            </a:r>
          </a:p>
          <a:p>
            <a:pPr lvl="1"/>
            <a:r>
              <a:rPr lang="en-US" sz="2600" dirty="0" smtClean="0"/>
              <a:t>RELATING TO DEFENSIVE EXPENDITURES</a:t>
            </a:r>
          </a:p>
          <a:p>
            <a:pPr lvl="1"/>
            <a:r>
              <a:rPr lang="en-US" sz="2600" dirty="0" smtClean="0"/>
              <a:t>RELATING TO DEGREDATION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79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 smtClean="0"/>
              <a:t>NCA: Exploring Implications for Turkey</a:t>
            </a:r>
            <a:endParaRPr lang="tr-TR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Key Indicators of the interaction between the economy and the environment:</a:t>
            </a:r>
          </a:p>
          <a:p>
            <a:pPr lvl="1">
              <a:spcBef>
                <a:spcPts val="800"/>
              </a:spcBef>
            </a:pPr>
            <a:r>
              <a:rPr lang="en-US" sz="2200" dirty="0" smtClean="0"/>
              <a:t>low per capita CO2 emissions, low CO2 emissions per GDP, </a:t>
            </a:r>
          </a:p>
          <a:p>
            <a:pPr lvl="1">
              <a:spcBef>
                <a:spcPts val="800"/>
              </a:spcBef>
            </a:pPr>
            <a:r>
              <a:rPr lang="en-US" sz="2200" dirty="0" smtClean="0"/>
              <a:t>one </a:t>
            </a:r>
            <a:r>
              <a:rPr lang="en-US" sz="2200" dirty="0"/>
              <a:t>of the highest levels of emission intensity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(measured 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by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ratio of 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CO2 to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energy supply</a:t>
            </a: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lvl="1">
              <a:spcBef>
                <a:spcPts val="800"/>
              </a:spcBef>
            </a:pPr>
            <a:r>
              <a:rPr 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200" dirty="0" smtClean="0"/>
              <a:t>Highest (cumulative) growth rate in total emissions: </a:t>
            </a:r>
            <a:r>
              <a:rPr lang="en-US" sz="2200" dirty="0" smtClean="0">
                <a:hlinkClick r:id="rId2" action="ppaction://hlinksldjump"/>
              </a:rPr>
              <a:t>(1)</a:t>
            </a:r>
            <a:r>
              <a:rPr lang="en-US" sz="2200" dirty="0" smtClean="0"/>
              <a:t> </a:t>
            </a:r>
            <a:r>
              <a:rPr lang="en-US" sz="2200" dirty="0" smtClean="0">
                <a:hlinkClick r:id="rId3" action="ppaction://hlinksldjump"/>
              </a:rPr>
              <a:t>(2)</a:t>
            </a:r>
            <a:r>
              <a:rPr lang="en-US" sz="2200" dirty="0" smtClean="0"/>
              <a:t> </a:t>
            </a:r>
            <a:r>
              <a:rPr lang="en-US" sz="2200" dirty="0" smtClean="0">
                <a:hlinkClick r:id="rId4" action="ppaction://hlinksldjump"/>
              </a:rPr>
              <a:t>(3) </a:t>
            </a:r>
            <a:endParaRPr lang="en-US" sz="2200" dirty="0" smtClean="0"/>
          </a:p>
          <a:p>
            <a:pPr lvl="1">
              <a:spcBef>
                <a:spcPts val="800"/>
              </a:spcBef>
            </a:pPr>
            <a:r>
              <a:rPr lang="en-US" sz="2200" dirty="0" smtClean="0"/>
              <a:t>Low produced and natural capital, low and declining  ANS</a:t>
            </a:r>
          </a:p>
          <a:p>
            <a:pPr lvl="1">
              <a:spcBef>
                <a:spcPts val="800"/>
              </a:spcBef>
            </a:pPr>
            <a:r>
              <a:rPr lang="en-US" sz="2200" dirty="0" smtClean="0"/>
              <a:t>Lower end at “air quality”, middle-low at “water productivity” and lower end at “forest land”. </a:t>
            </a:r>
          </a:p>
          <a:p>
            <a:pPr lvl="1">
              <a:spcBef>
                <a:spcPts val="800"/>
              </a:spcBef>
            </a:pPr>
            <a:r>
              <a:rPr lang="en-US" sz="2200" dirty="0" smtClean="0"/>
              <a:t>Lower end at “marine protection” and “</a:t>
            </a:r>
            <a:r>
              <a:rPr lang="en-US" sz="22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terrestrial protection</a:t>
            </a:r>
            <a:r>
              <a:rPr lang="en-US" sz="2200" dirty="0" smtClean="0"/>
              <a:t>”.  </a:t>
            </a:r>
          </a:p>
          <a:p>
            <a:pPr lvl="1">
              <a:spcBef>
                <a:spcPts val="800"/>
              </a:spcBef>
            </a:pPr>
            <a:r>
              <a:rPr lang="en-US" sz="2200" b="1" dirty="0" smtClean="0"/>
              <a:t>Need and Potential for “de-coupling”</a:t>
            </a:r>
          </a:p>
          <a:p>
            <a:pPr marL="457200" lvl="1" indent="0">
              <a:buNone/>
            </a:pPr>
            <a:endParaRPr lang="en-US" sz="2400" b="1" dirty="0" smtClean="0"/>
          </a:p>
          <a:p>
            <a:pPr lvl="1"/>
            <a:endParaRPr lang="en-US" b="1" dirty="0"/>
          </a:p>
          <a:p>
            <a:pPr lvl="1"/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479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i="1" dirty="0"/>
              <a:t>NCA: Exploring Implications for Turkey</a:t>
            </a:r>
            <a:endParaRPr lang="tr-T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EU </a:t>
            </a:r>
            <a:r>
              <a:rPr lang="en-US" sz="3100" dirty="0"/>
              <a:t>accession process, </a:t>
            </a:r>
            <a:r>
              <a:rPr lang="en-US" sz="3100" dirty="0" smtClean="0"/>
              <a:t>negotiation on </a:t>
            </a:r>
            <a:r>
              <a:rPr lang="en-US" sz="3100" dirty="0"/>
              <a:t>the Environment Chapter (</a:t>
            </a:r>
            <a:r>
              <a:rPr lang="en-US" sz="3100" dirty="0" smtClean="0"/>
              <a:t>compliance with </a:t>
            </a:r>
            <a:r>
              <a:rPr lang="en-US" sz="3100" dirty="0"/>
              <a:t>the EU Environmental </a:t>
            </a:r>
            <a:r>
              <a:rPr lang="en-US" sz="3100" i="1" dirty="0" err="1"/>
              <a:t>Acquis</a:t>
            </a:r>
            <a:r>
              <a:rPr lang="en-US" sz="3100" i="1" dirty="0"/>
              <a:t>)</a:t>
            </a:r>
            <a:r>
              <a:rPr lang="en-US" sz="3100" dirty="0"/>
              <a:t>, which offers significant opportunities for greening </a:t>
            </a:r>
            <a:r>
              <a:rPr lang="en-US" sz="3100" dirty="0" smtClean="0"/>
              <a:t>the </a:t>
            </a:r>
            <a:r>
              <a:rPr lang="tr-TR" sz="3100" dirty="0" err="1" smtClean="0"/>
              <a:t>economy</a:t>
            </a:r>
            <a:r>
              <a:rPr lang="tr-TR" sz="3100" dirty="0"/>
              <a:t>. </a:t>
            </a:r>
            <a:endParaRPr lang="en-US" sz="3100" dirty="0" smtClean="0"/>
          </a:p>
          <a:p>
            <a:r>
              <a:rPr lang="en-US" sz="3100" dirty="0"/>
              <a:t>Environmental compliance is neither costless nor easy to achieve. </a:t>
            </a:r>
            <a:endParaRPr lang="en-US" sz="3100" dirty="0" smtClean="0"/>
          </a:p>
          <a:p>
            <a:r>
              <a:rPr lang="en-US" dirty="0"/>
              <a:t>Turkey has already moved forward on some elements of green </a:t>
            </a:r>
            <a:r>
              <a:rPr lang="en-US" dirty="0" smtClean="0"/>
              <a:t>growth.</a:t>
            </a:r>
          </a:p>
          <a:p>
            <a:r>
              <a:rPr lang="en-US" dirty="0" smtClean="0"/>
              <a:t>Statistics.</a:t>
            </a:r>
          </a:p>
          <a:p>
            <a:r>
              <a:rPr lang="en-US" dirty="0" smtClean="0"/>
              <a:t>Energy – related issues</a:t>
            </a:r>
          </a:p>
          <a:p>
            <a:pPr lvl="1"/>
            <a:r>
              <a:rPr lang="en-US" dirty="0" smtClean="0"/>
              <a:t>Dependence on Imports</a:t>
            </a:r>
          </a:p>
          <a:p>
            <a:pPr lvl="1"/>
            <a:r>
              <a:rPr lang="en-US" dirty="0" smtClean="0"/>
              <a:t>Change of Ownership (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natural resources and energy supply units **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Conflicting goals</a:t>
            </a:r>
            <a:r>
              <a:rPr lang="en-US" dirty="0" smtClean="0"/>
              <a:t>? </a:t>
            </a:r>
            <a:r>
              <a:rPr lang="en-US" dirty="0" smtClean="0">
                <a:hlinkClick r:id="rId3" action="ppaction://hlinksldjump"/>
              </a:rPr>
              <a:t>Trade-off effects…</a:t>
            </a:r>
            <a:endParaRPr lang="en-US" dirty="0" smtClean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43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i="1" dirty="0"/>
              <a:t>NCA: Exploring Implications for Turkey</a:t>
            </a:r>
            <a:endParaRPr lang="tr-TR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tr-TR" sz="1800" dirty="0" smtClean="0"/>
              <a:t>Da</a:t>
            </a:r>
            <a:r>
              <a:rPr lang="en-US" sz="1800" dirty="0" err="1" smtClean="0"/>
              <a:t>ily</a:t>
            </a:r>
            <a:r>
              <a:rPr lang="en-US" sz="1800" dirty="0" smtClean="0"/>
              <a:t> et al. (2013): Mainstreaming Natural Capital into Decisions</a:t>
            </a:r>
            <a:endParaRPr lang="tr-TR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332" y="1219200"/>
            <a:ext cx="6097336" cy="416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683366" cy="5088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86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09600"/>
            <a:ext cx="8461981" cy="541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33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533400"/>
            <a:ext cx="8262326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389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What's the policy use of Natural Capital Accounting?  Exploring implications for Turkey </vt:lpstr>
      <vt:lpstr>Turkey: special circumstances</vt:lpstr>
      <vt:lpstr>NCA: Exploring Implications for Turkey Natural Capital Accounting under the SEEA framework: </vt:lpstr>
      <vt:lpstr>NCA: Exploring Implications for Turkey</vt:lpstr>
      <vt:lpstr>NCA: Exploring Implications for Turkey</vt:lpstr>
      <vt:lpstr>NCA: Exploring Implications for Turkey</vt:lpstr>
      <vt:lpstr>PowerPoint Presentation</vt:lpstr>
      <vt:lpstr>PowerPoint Presentation</vt:lpstr>
      <vt:lpstr>PowerPoint Presentation</vt:lpstr>
      <vt:lpstr>Electricity Production w.r.t primary source (1985-2011)</vt:lpstr>
      <vt:lpstr>Kat, Güven ve Voyvoda (2012):  Base Path, Total Energy Supply Shares (%)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 OF ENVIRONMENTAL POLICY IN TURKEY:  Investigation of the Economic Evaluation of Sectoral Emission Reduction Policies for Climate Change</dc:title>
  <dc:creator>econ</dc:creator>
  <cp:lastModifiedBy>Ebru Voyvoda</cp:lastModifiedBy>
  <cp:revision>120</cp:revision>
  <cp:lastPrinted>2014-06-29T05:50:41Z</cp:lastPrinted>
  <dcterms:created xsi:type="dcterms:W3CDTF">2014-05-15T11:16:04Z</dcterms:created>
  <dcterms:modified xsi:type="dcterms:W3CDTF">2014-06-29T05:51:15Z</dcterms:modified>
</cp:coreProperties>
</file>