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303" r:id="rId3"/>
    <p:sldId id="304" r:id="rId4"/>
    <p:sldId id="309" r:id="rId5"/>
    <p:sldId id="305" r:id="rId6"/>
    <p:sldId id="263" r:id="rId7"/>
    <p:sldId id="29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5C346-153A-4378-A18A-9DCBFC123F7D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2E4B-FEB8-4896-AEAC-F1B28F7659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94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C17A9-336A-40A8-805B-07F5428109E9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7661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704850" lvl="1" indent="-30480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79EF-D881-4C2C-8CB8-45C889A066B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580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704850" lvl="1" indent="-30480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79EF-D881-4C2C-8CB8-45C889A066B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58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56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78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52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261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70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45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68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41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20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04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20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9E82E-29BD-4E56-8614-4ACEFC37CBBC}" type="datetimeFigureOut">
              <a:rPr lang="tr-TR" smtClean="0"/>
              <a:t>26.06.2014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9DCB9-1F24-465A-B0DD-45507B8737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95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bayazit\AppData\Local\Microsoft\Windows\Temporary Internet Files\Content.Outlook\336ZPY42\Resim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2356"/>
          <a:stretch/>
        </p:blipFill>
        <p:spPr bwMode="auto">
          <a:xfrm>
            <a:off x="0" y="-12284"/>
            <a:ext cx="2517996" cy="685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87624" y="2360443"/>
            <a:ext cx="7776864" cy="2508717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dirty="0" smtClean="0">
                <a:solidFill>
                  <a:srgbClr val="C00000"/>
                </a:solidFill>
              </a:rPr>
              <a:t> 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>
                <a:solidFill>
                  <a:srgbClr val="C00000"/>
                </a:solidFill>
              </a:rPr>
              <a:t/>
            </a:r>
            <a:br>
              <a:rPr lang="tr-TR" b="1" dirty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en-US" sz="6000" dirty="0">
                <a:ea typeface="Calibri"/>
                <a:cs typeface="Times New Roman"/>
              </a:rPr>
              <a:t>Why Turkey is interested in NCA</a:t>
            </a:r>
            <a:r>
              <a:rPr lang="en-US" sz="6000" dirty="0" smtClean="0">
                <a:ea typeface="Calibri"/>
                <a:cs typeface="Times New Roman"/>
              </a:rPr>
              <a:t>?</a:t>
            </a:r>
            <a:r>
              <a:rPr lang="tr-TR" sz="3100" dirty="0">
                <a:solidFill>
                  <a:srgbClr val="C00000"/>
                </a:solidFill>
              </a:rPr>
              <a:t/>
            </a:r>
            <a:br>
              <a:rPr lang="tr-TR" sz="3100" dirty="0">
                <a:solidFill>
                  <a:srgbClr val="C00000"/>
                </a:solidFill>
              </a:rPr>
            </a:br>
            <a:r>
              <a:rPr lang="tr-TR" dirty="0">
                <a:solidFill>
                  <a:srgbClr val="C00000"/>
                </a:solidFill>
              </a:rPr>
              <a:t/>
            </a:r>
            <a:br>
              <a:rPr lang="tr-TR" dirty="0">
                <a:solidFill>
                  <a:srgbClr val="C00000"/>
                </a:solidFill>
              </a:rPr>
            </a:br>
            <a:r>
              <a:rPr lang="tr-TR" sz="3100" dirty="0">
                <a:solidFill>
                  <a:srgbClr val="C00000"/>
                </a:solidFill>
              </a:rPr>
              <a:t/>
            </a:r>
            <a:br>
              <a:rPr lang="tr-TR" sz="3100" dirty="0">
                <a:solidFill>
                  <a:srgbClr val="C00000"/>
                </a:solidFill>
              </a:rPr>
            </a:br>
            <a:r>
              <a:rPr lang="tr-TR" sz="3100" dirty="0" smtClean="0">
                <a:solidFill>
                  <a:srgbClr val="C00000"/>
                </a:solidFill>
              </a:rPr>
              <a:t> </a:t>
            </a:r>
            <a:endParaRPr lang="tr-TR" sz="3100" b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5301208"/>
            <a:ext cx="6552728" cy="985664"/>
          </a:xfrm>
        </p:spPr>
        <p:txBody>
          <a:bodyPr>
            <a:normAutofit fontScale="92500" lnSpcReduction="20000"/>
          </a:bodyPr>
          <a:lstStyle/>
          <a:p>
            <a:r>
              <a:rPr lang="tr-TR" sz="2000" b="1" dirty="0" smtClean="0">
                <a:solidFill>
                  <a:srgbClr val="C00000"/>
                </a:solidFill>
              </a:rPr>
              <a:t>Arzu ÖNSAL</a:t>
            </a:r>
          </a:p>
          <a:p>
            <a:r>
              <a:rPr lang="tr-TR" sz="2000" b="1" dirty="0" err="1" smtClean="0">
                <a:solidFill>
                  <a:srgbClr val="C00000"/>
                </a:solidFill>
              </a:rPr>
              <a:t>Ministry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smtClean="0">
                <a:solidFill>
                  <a:srgbClr val="C00000"/>
                </a:solidFill>
              </a:rPr>
              <a:t>of Development</a:t>
            </a:r>
          </a:p>
          <a:p>
            <a:r>
              <a:rPr lang="tr-TR" sz="2000" b="1" dirty="0" smtClean="0">
                <a:solidFill>
                  <a:srgbClr val="C00000"/>
                </a:solidFill>
              </a:rPr>
              <a:t>29 </a:t>
            </a:r>
            <a:r>
              <a:rPr lang="tr-TR" sz="2000" b="1" dirty="0" err="1" smtClean="0">
                <a:solidFill>
                  <a:srgbClr val="C00000"/>
                </a:solidFill>
              </a:rPr>
              <a:t>June</a:t>
            </a:r>
            <a:r>
              <a:rPr lang="tr-TR" sz="2000" b="1" dirty="0" smtClean="0">
                <a:solidFill>
                  <a:srgbClr val="C00000"/>
                </a:solidFill>
              </a:rPr>
              <a:t> 2014</a:t>
            </a:r>
          </a:p>
          <a:p>
            <a:endParaRPr lang="tr-TR" sz="2000" b="1" dirty="0" smtClean="0">
              <a:solidFill>
                <a:srgbClr val="C00000"/>
              </a:solidFill>
            </a:endParaRPr>
          </a:p>
          <a:p>
            <a:endParaRPr lang="tr-TR" sz="2000" b="1" dirty="0" smtClean="0">
              <a:solidFill>
                <a:srgbClr val="C00000"/>
              </a:solidFill>
            </a:endParaRPr>
          </a:p>
          <a:p>
            <a:endParaRPr lang="tr-TR" dirty="0"/>
          </a:p>
        </p:txBody>
      </p:sp>
      <p:pic>
        <p:nvPicPr>
          <p:cNvPr id="6" name="Picture 2" descr="C:\Users\msahin\Desktop\Kalkınma Bakanlığı 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45580"/>
            <a:ext cx="1395015" cy="1395016"/>
          </a:xfrm>
          <a:prstGeom prst="rect">
            <a:avLst/>
          </a:prstGeom>
          <a:noFill/>
        </p:spPr>
      </p:pic>
      <p:pic>
        <p:nvPicPr>
          <p:cNvPr id="2051" name="Picture 3" descr="C:\Users\sdilekli\AppData\Local\Temp\Rar$DI05.745\Sürdürülebilir Kalkınma LOGO (renkli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59158"/>
            <a:ext cx="1259632" cy="1298842"/>
          </a:xfrm>
          <a:prstGeom prst="rect">
            <a:avLst/>
          </a:prstGeom>
          <a:solidFill>
            <a:schemeClr val="bg1"/>
          </a:solidFill>
          <a:extLst/>
        </p:spPr>
      </p:pic>
    </p:spTree>
    <p:extLst>
      <p:ext uri="{BB962C8B-B14F-4D97-AF65-F5344CB8AC3E}">
        <p14:creationId xmlns:p14="http://schemas.microsoft.com/office/powerpoint/2010/main" val="33676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b="1" dirty="0" err="1" smtClean="0">
                <a:solidFill>
                  <a:srgbClr val="C00000"/>
                </a:solidFill>
                <a:ea typeface="ＭＳ Ｐゴシック" pitchFamily="1" charset="-128"/>
              </a:rPr>
              <a:t>Outline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4000" dirty="0"/>
              <a:t>SD Policies and Environmental Accounting in Development Plans</a:t>
            </a:r>
            <a:endParaRPr lang="tr-TR" sz="4000" dirty="0"/>
          </a:p>
          <a:p>
            <a:pPr lvl="0"/>
            <a:r>
              <a:rPr lang="en-US" sz="4000" dirty="0"/>
              <a:t>Previous Projects </a:t>
            </a:r>
            <a:r>
              <a:rPr lang="en-US" sz="4000" dirty="0" smtClean="0"/>
              <a:t>for </a:t>
            </a:r>
            <a:r>
              <a:rPr lang="en-US" sz="4000" dirty="0"/>
              <a:t>Wealth </a:t>
            </a:r>
            <a:r>
              <a:rPr lang="en-US" sz="4000" dirty="0" smtClean="0"/>
              <a:t>Accounting</a:t>
            </a:r>
            <a:endParaRPr lang="tr-TR" sz="4000" dirty="0"/>
          </a:p>
          <a:p>
            <a:pPr lvl="0"/>
            <a:r>
              <a:rPr lang="en-US" sz="4000" dirty="0" smtClean="0"/>
              <a:t>GDP </a:t>
            </a:r>
            <a:r>
              <a:rPr lang="en-US" sz="4000" dirty="0"/>
              <a:t>Understanding and its Drawbacks</a:t>
            </a:r>
            <a:endParaRPr lang="tr-TR" sz="4000" dirty="0"/>
          </a:p>
          <a:p>
            <a:pPr lvl="0"/>
            <a:r>
              <a:rPr lang="en-US" sz="4000" dirty="0"/>
              <a:t>Where should be the starting point, which sector?</a:t>
            </a:r>
            <a:endParaRPr lang="tr-TR" sz="4000" dirty="0"/>
          </a:p>
          <a:p>
            <a:pPr lvl="0"/>
            <a:r>
              <a:rPr lang="en-US" sz="4000" dirty="0"/>
              <a:t>How can Turkey benefit from NCA Study</a:t>
            </a:r>
            <a:r>
              <a:rPr lang="en-US" sz="4000" dirty="0" smtClean="0"/>
              <a:t>?</a:t>
            </a:r>
            <a:endParaRPr lang="tr-TR" sz="4000" dirty="0" smtClean="0"/>
          </a:p>
          <a:p>
            <a:pPr marL="0" indent="0">
              <a:buNone/>
            </a:pPr>
            <a:endParaRPr lang="tr-TR" sz="4000" dirty="0"/>
          </a:p>
          <a:p>
            <a:endParaRPr lang="tr-TR" sz="4000" dirty="0" smtClean="0"/>
          </a:p>
          <a:p>
            <a:pPr marL="0" indent="0">
              <a:buNone/>
            </a:pPr>
            <a:endParaRPr lang="tr-TR" sz="4000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14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b="1" dirty="0" smtClean="0">
                <a:solidFill>
                  <a:srgbClr val="C00000"/>
                </a:solidFill>
                <a:ea typeface="ＭＳ Ｐゴシック" pitchFamily="1" charset="-128"/>
              </a:rPr>
              <a:t/>
            </a:r>
            <a:br>
              <a:rPr lang="tr-TR" sz="3600" b="1" dirty="0" smtClean="0">
                <a:solidFill>
                  <a:srgbClr val="C00000"/>
                </a:solidFill>
                <a:ea typeface="ＭＳ Ｐゴシック" pitchFamily="1" charset="-128"/>
              </a:rPr>
            </a:br>
            <a:r>
              <a:rPr lang="en-US" sz="3600" b="1" dirty="0" smtClean="0">
                <a:solidFill>
                  <a:srgbClr val="C00000"/>
                </a:solidFill>
                <a:ea typeface="ＭＳ Ｐゴシック" pitchFamily="1" charset="-128"/>
              </a:rPr>
              <a:t>SD </a:t>
            </a:r>
            <a:r>
              <a:rPr lang="en-US" sz="3600" b="1" dirty="0">
                <a:solidFill>
                  <a:srgbClr val="C00000"/>
                </a:solidFill>
                <a:ea typeface="ＭＳ Ｐゴシック" pitchFamily="1" charset="-128"/>
              </a:rPr>
              <a:t>Policies and Environmental Accounting</a:t>
            </a:r>
            <a:r>
              <a:rPr lang="tr-TR" sz="3600" b="1" dirty="0">
                <a:solidFill>
                  <a:srgbClr val="C00000"/>
                </a:solidFill>
                <a:ea typeface="ＭＳ Ｐゴシック" pitchFamily="1" charset="-128"/>
              </a:rPr>
              <a:t/>
            </a:r>
            <a:br>
              <a:rPr lang="tr-TR" sz="3600" b="1" dirty="0">
                <a:solidFill>
                  <a:srgbClr val="C00000"/>
                </a:solidFill>
                <a:ea typeface="ＭＳ Ｐゴシック" pitchFamily="1" charset="-128"/>
              </a:rPr>
            </a:br>
            <a:r>
              <a:rPr lang="en-US" sz="3600" b="1" dirty="0">
                <a:solidFill>
                  <a:srgbClr val="C00000"/>
                </a:solidFill>
                <a:ea typeface="ＭＳ Ｐゴシック" pitchFamily="1" charset="-128"/>
              </a:rPr>
              <a:t> in Development Plans</a:t>
            </a:r>
            <a:r>
              <a:rPr lang="tr-TR" dirty="0">
                <a:solidFill>
                  <a:srgbClr val="C00000"/>
                </a:solidFill>
              </a:rPr>
              <a:t/>
            </a:r>
            <a:br>
              <a:rPr lang="tr-TR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buFont typeface="Symbol"/>
              <a:buChar char="·"/>
            </a:pPr>
            <a:r>
              <a:rPr lang="en-US" sz="2000" dirty="0" smtClean="0"/>
              <a:t>S</a:t>
            </a:r>
            <a:r>
              <a:rPr lang="tr-TR" sz="2000" dirty="0" smtClean="0"/>
              <a:t>D i</a:t>
            </a:r>
            <a:r>
              <a:rPr lang="en-US" sz="2000" dirty="0" smtClean="0"/>
              <a:t>n Development </a:t>
            </a:r>
            <a:r>
              <a:rPr lang="en-US" sz="2000" dirty="0"/>
              <a:t>Plans since 7th Plan, (1996-2000)</a:t>
            </a:r>
            <a:r>
              <a:rPr lang="en-US" sz="2000" dirty="0">
                <a:solidFill>
                  <a:srgbClr val="222222"/>
                </a:solidFill>
              </a:rPr>
              <a:t> </a:t>
            </a:r>
            <a:endParaRPr lang="tr-TR" sz="2000" dirty="0" smtClean="0">
              <a:solidFill>
                <a:srgbClr val="222222"/>
              </a:solidFill>
            </a:endParaRPr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222222"/>
                </a:solidFill>
              </a:rPr>
              <a:t>Policy</a:t>
            </a:r>
            <a:r>
              <a:rPr lang="en-US" sz="2000" dirty="0">
                <a:solidFill>
                  <a:srgbClr val="222222"/>
                </a:solidFill>
              </a:rPr>
              <a:t>: “integrate environmental policies to economic and social policies, establishing of environmental management systems and to use economic tools for management of environment”</a:t>
            </a:r>
          </a:p>
          <a:p>
            <a:pPr algn="just">
              <a:buFont typeface="Symbol"/>
              <a:buChar char="·"/>
            </a:pPr>
            <a:r>
              <a:rPr lang="en-US" sz="2000" dirty="0"/>
              <a:t>Tools: infrastructure, management systems, capacity of institutions and legal framework, sound data and integrated information systems, segregated data on environment</a:t>
            </a:r>
          </a:p>
          <a:p>
            <a:pPr>
              <a:buFont typeface="Symbol"/>
              <a:buChar char="·"/>
            </a:pPr>
            <a:r>
              <a:rPr lang="en-US" sz="2000" dirty="0" smtClean="0"/>
              <a:t>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/>
              <a:t>Plan (2014-2018</a:t>
            </a:r>
            <a:r>
              <a:rPr lang="en-US" sz="2000" dirty="0" smtClean="0"/>
              <a:t>)</a:t>
            </a:r>
            <a:r>
              <a:rPr lang="tr-TR" sz="2000" dirty="0" smtClean="0"/>
              <a:t>: </a:t>
            </a:r>
            <a:r>
              <a:rPr lang="en-US" sz="2000" dirty="0" smtClean="0"/>
              <a:t> </a:t>
            </a:r>
            <a:r>
              <a:rPr lang="en-US" sz="2000" dirty="0"/>
              <a:t>“Value of natural resources and ecosystem services will be calculated and will be considered in policy making and implementation processes.”</a:t>
            </a:r>
            <a:endParaRPr lang="en-US" sz="2000" dirty="0">
              <a:solidFill>
                <a:srgbClr val="222222"/>
              </a:solidFill>
            </a:endParaRPr>
          </a:p>
          <a:p>
            <a:pPr algn="just">
              <a:buFont typeface="Symbol"/>
              <a:buChar char="·"/>
            </a:pPr>
            <a:r>
              <a:rPr lang="tr-TR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Law on </a:t>
            </a:r>
            <a:r>
              <a:rPr lang="en-US" sz="2000" dirty="0" smtClean="0"/>
              <a:t>Environment</a:t>
            </a:r>
            <a:r>
              <a:rPr lang="tr-TR" sz="2000" dirty="0"/>
              <a:t> </a:t>
            </a:r>
            <a:r>
              <a:rPr lang="en-US" sz="2000" dirty="0" smtClean="0"/>
              <a:t>&gt;&gt; </a:t>
            </a:r>
            <a:r>
              <a:rPr lang="en-US" sz="2000" dirty="0"/>
              <a:t>evaluate long term impact of economic activities and use of economic tools for environmental management. </a:t>
            </a:r>
          </a:p>
          <a:p>
            <a:pPr>
              <a:buFont typeface="Symbol"/>
              <a:buChar char="·"/>
            </a:pPr>
            <a:r>
              <a:rPr lang="en-US" sz="2000" dirty="0"/>
              <a:t>“Claiming the </a:t>
            </a:r>
            <a:r>
              <a:rPr lang="en-US" sz="2000" dirty="0" smtClean="0"/>
              <a:t>Future“ </a:t>
            </a:r>
            <a:r>
              <a:rPr lang="en-US" sz="2000" dirty="0"/>
              <a:t>(2012</a:t>
            </a:r>
            <a:r>
              <a:rPr lang="en-US" sz="2000" dirty="0" smtClean="0"/>
              <a:t>) </a:t>
            </a:r>
            <a:r>
              <a:rPr lang="en-US" sz="2000" dirty="0"/>
              <a:t>&gt;&gt; green growth agenda and sector specific priorities for </a:t>
            </a:r>
            <a:r>
              <a:rPr lang="en-US" sz="2000" dirty="0" smtClean="0"/>
              <a:t>GG</a:t>
            </a:r>
          </a:p>
        </p:txBody>
      </p:sp>
    </p:spTree>
    <p:extLst>
      <p:ext uri="{BB962C8B-B14F-4D97-AF65-F5344CB8AC3E}">
        <p14:creationId xmlns:p14="http://schemas.microsoft.com/office/powerpoint/2010/main" val="340483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  <a:ea typeface="ＭＳ Ｐゴシック" pitchFamily="1" charset="-128"/>
              </a:rPr>
              <a:t>2. Previous Projects </a:t>
            </a:r>
            <a:r>
              <a:rPr lang="en-US" sz="3200" b="1" dirty="0" smtClean="0">
                <a:solidFill>
                  <a:srgbClr val="C00000"/>
                </a:solidFill>
                <a:ea typeface="ＭＳ Ｐゴシック" pitchFamily="1" charset="-128"/>
              </a:rPr>
              <a:t>for </a:t>
            </a:r>
            <a:r>
              <a:rPr lang="en-US" sz="3200" b="1" dirty="0">
                <a:solidFill>
                  <a:srgbClr val="C00000"/>
                </a:solidFill>
                <a:ea typeface="ＭＳ Ｐゴシック" pitchFamily="1" charset="-128"/>
              </a:rPr>
              <a:t>Wealth </a:t>
            </a:r>
            <a:r>
              <a:rPr lang="en-US" sz="3200" b="1" dirty="0" smtClean="0">
                <a:solidFill>
                  <a:srgbClr val="C00000"/>
                </a:solidFill>
                <a:ea typeface="ＭＳ Ｐゴシック" pitchFamily="1" charset="-128"/>
              </a:rPr>
              <a:t>Accounting</a:t>
            </a:r>
            <a:endParaRPr lang="tr-TR" sz="3200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i="1" dirty="0" smtClean="0"/>
              <a:t>Economic </a:t>
            </a:r>
            <a:r>
              <a:rPr lang="en-US" sz="2400" b="1" i="1" dirty="0"/>
              <a:t>Analysis of Special Environmental Protection Areas with Ecosystem Valuation Approach (2009-2013</a:t>
            </a:r>
            <a:r>
              <a:rPr lang="en-US" sz="2400" b="1" i="1" dirty="0" smtClean="0"/>
              <a:t>)</a:t>
            </a:r>
            <a:r>
              <a:rPr lang="tr-TR" sz="2400" b="1" i="1" dirty="0" smtClean="0"/>
              <a:t>-</a:t>
            </a:r>
            <a:r>
              <a:rPr lang="tr-TR" sz="2400" b="1" i="1" dirty="0" err="1" smtClean="0"/>
              <a:t>MoEU</a:t>
            </a:r>
            <a:r>
              <a:rPr lang="en-US" sz="3600" b="1" i="1" dirty="0" smtClean="0"/>
              <a:t> </a:t>
            </a:r>
            <a:endParaRPr lang="tr-TR" sz="4000" b="1" dirty="0" smtClean="0"/>
          </a:p>
          <a:p>
            <a:r>
              <a:rPr lang="tr-TR" sz="2200" dirty="0" err="1" smtClean="0"/>
              <a:t>Aim</a:t>
            </a:r>
            <a:r>
              <a:rPr lang="tr-TR" sz="2200" dirty="0" smtClean="0"/>
              <a:t>: </a:t>
            </a:r>
            <a:r>
              <a:rPr lang="en-US" sz="2200" dirty="0" smtClean="0"/>
              <a:t>to </a:t>
            </a:r>
            <a:r>
              <a:rPr lang="en-US" sz="2200" dirty="0"/>
              <a:t>devise a long term solution for the protection of marine biodiversity in Turkish coastal waters; and to guarantee effectiveness and sustainability of ecological service functions.</a:t>
            </a:r>
            <a:endParaRPr lang="tr-TR" sz="2200" dirty="0" smtClean="0"/>
          </a:p>
          <a:p>
            <a:endParaRPr lang="tr-TR" sz="2200" dirty="0" smtClean="0"/>
          </a:p>
          <a:p>
            <a:r>
              <a:rPr lang="en-US" sz="2200" dirty="0" smtClean="0"/>
              <a:t>Objective </a:t>
            </a:r>
            <a:r>
              <a:rPr lang="en-US" sz="2200" dirty="0"/>
              <a:t>of Ecosystem Services Valuation is;</a:t>
            </a:r>
            <a:endParaRPr lang="tr-TR" sz="2200" dirty="0"/>
          </a:p>
          <a:p>
            <a:pPr lvl="1"/>
            <a:r>
              <a:rPr lang="tr-TR" sz="2200" dirty="0" smtClean="0"/>
              <a:t>R</a:t>
            </a:r>
            <a:r>
              <a:rPr lang="en-US" sz="2200" dirty="0" err="1" smtClean="0"/>
              <a:t>aise</a:t>
            </a:r>
            <a:r>
              <a:rPr lang="en-US" sz="2200" dirty="0" smtClean="0"/>
              <a:t> </a:t>
            </a:r>
            <a:r>
              <a:rPr lang="en-US" sz="2200" dirty="0"/>
              <a:t>awareness</a:t>
            </a:r>
            <a:endParaRPr lang="tr-TR" sz="2200" dirty="0"/>
          </a:p>
          <a:p>
            <a:pPr lvl="1"/>
            <a:r>
              <a:rPr lang="en-US" sz="2200" dirty="0" smtClean="0"/>
              <a:t>Highlighting </a:t>
            </a:r>
            <a:r>
              <a:rPr lang="en-US" sz="2200" dirty="0"/>
              <a:t>pressures threatening the viability of key ecosystem services &amp; the economic implications </a:t>
            </a:r>
            <a:endParaRPr lang="tr-TR" sz="2200" dirty="0"/>
          </a:p>
          <a:p>
            <a:pPr lvl="1"/>
            <a:r>
              <a:rPr lang="en-US" sz="2200" dirty="0" smtClean="0"/>
              <a:t>Inform </a:t>
            </a:r>
            <a:r>
              <a:rPr lang="en-US" sz="2200" dirty="0"/>
              <a:t>the business plan to be developed for the site</a:t>
            </a:r>
            <a:endParaRPr lang="tr-TR" sz="2200" dirty="0"/>
          </a:p>
          <a:p>
            <a:endParaRPr lang="tr-TR" sz="2200" dirty="0" smtClean="0"/>
          </a:p>
          <a:p>
            <a:r>
              <a:rPr lang="en-US" sz="2200" dirty="0" smtClean="0"/>
              <a:t>Result</a:t>
            </a:r>
            <a:r>
              <a:rPr lang="tr-TR" sz="2200" dirty="0" smtClean="0"/>
              <a:t>: </a:t>
            </a:r>
            <a:r>
              <a:rPr lang="en-US" sz="2200" dirty="0" smtClean="0"/>
              <a:t>economic </a:t>
            </a:r>
            <a:r>
              <a:rPr lang="en-US" sz="2200" dirty="0"/>
              <a:t>value of 5 SEPA and 1 Nature Protection Park </a:t>
            </a:r>
            <a:r>
              <a:rPr lang="tr-TR" sz="2200" dirty="0" smtClean="0"/>
              <a:t>=</a:t>
            </a:r>
            <a:r>
              <a:rPr lang="en-US" sz="2200" dirty="0" smtClean="0"/>
              <a:t>US</a:t>
            </a:r>
            <a:r>
              <a:rPr lang="en-US" sz="2200" dirty="0"/>
              <a:t>$ 410,5 million per year</a:t>
            </a:r>
            <a:endParaRPr lang="tr-TR" sz="22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67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C00000"/>
                </a:solidFill>
                <a:ea typeface="ＭＳ Ｐゴシック" pitchFamily="1" charset="-128"/>
              </a:rPr>
              <a:t>2. Previous Projects </a:t>
            </a:r>
            <a:r>
              <a:rPr lang="en-US" sz="3200" b="1" dirty="0" smtClean="0">
                <a:solidFill>
                  <a:srgbClr val="C00000"/>
                </a:solidFill>
                <a:ea typeface="ＭＳ Ｐゴシック" pitchFamily="1" charset="-128"/>
              </a:rPr>
              <a:t>for </a:t>
            </a:r>
            <a:r>
              <a:rPr lang="en-US" sz="3200" b="1" dirty="0">
                <a:solidFill>
                  <a:srgbClr val="C00000"/>
                </a:solidFill>
                <a:ea typeface="ＭＳ Ｐゴシック" pitchFamily="1" charset="-128"/>
              </a:rPr>
              <a:t>Wealth </a:t>
            </a:r>
            <a:r>
              <a:rPr lang="en-US" sz="3200" b="1" dirty="0" smtClean="0">
                <a:solidFill>
                  <a:srgbClr val="C00000"/>
                </a:solidFill>
                <a:ea typeface="ＭＳ Ｐゴシック" pitchFamily="1" charset="-128"/>
              </a:rPr>
              <a:t>Accounting</a:t>
            </a:r>
            <a:endParaRPr lang="tr-TR" sz="3200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 smtClean="0"/>
              <a:t>Natural </a:t>
            </a:r>
            <a:r>
              <a:rPr lang="en-US" sz="2400" b="1" i="1" dirty="0"/>
              <a:t>Capital Accounting and System Infrastructure (1999-2001) </a:t>
            </a:r>
            <a:r>
              <a:rPr lang="tr-TR" sz="2400" b="1" i="1" dirty="0" smtClean="0"/>
              <a:t>- </a:t>
            </a:r>
            <a:r>
              <a:rPr lang="en-US" sz="2400" b="1" i="1" dirty="0" smtClean="0"/>
              <a:t>State Institute of Statistics</a:t>
            </a:r>
            <a:endParaRPr lang="en-US" sz="2400" b="1" dirty="0" smtClean="0"/>
          </a:p>
          <a:p>
            <a:r>
              <a:rPr lang="en-US" sz="2400" dirty="0" smtClean="0"/>
              <a:t>Aim </a:t>
            </a:r>
            <a:r>
              <a:rPr lang="en-US" sz="2400" dirty="0"/>
              <a:t>of Project: water accounting based on physical water and its use among sectors- Turkey wide data</a:t>
            </a:r>
            <a:endParaRPr lang="tr-TR" sz="2400" dirty="0"/>
          </a:p>
          <a:p>
            <a:r>
              <a:rPr lang="en-US" sz="2400" dirty="0"/>
              <a:t>Study is replicated for 2004 and 2008.</a:t>
            </a:r>
            <a:endParaRPr lang="tr-TR" sz="2400" dirty="0"/>
          </a:p>
          <a:p>
            <a:r>
              <a:rPr lang="en-US" sz="2400" dirty="0"/>
              <a:t>Resulting Water Accounting </a:t>
            </a:r>
            <a:r>
              <a:rPr lang="en-US" sz="2400" dirty="0" smtClean="0"/>
              <a:t>Tables</a:t>
            </a:r>
            <a:r>
              <a:rPr lang="tr-TR" sz="2400" dirty="0" smtClean="0"/>
              <a:t>: </a:t>
            </a:r>
            <a:r>
              <a:rPr lang="en-US" sz="2400" dirty="0" smtClean="0"/>
              <a:t>Physical </a:t>
            </a:r>
            <a:r>
              <a:rPr lang="en-US" sz="2400" dirty="0"/>
              <a:t>Supply and Use Tables. </a:t>
            </a:r>
            <a:endParaRPr lang="tr-TR" sz="2400" dirty="0"/>
          </a:p>
          <a:p>
            <a:pPr lvl="1"/>
            <a:r>
              <a:rPr lang="en-US" sz="2400" dirty="0"/>
              <a:t>Water Supply Table: Sources of water supply </a:t>
            </a:r>
            <a:r>
              <a:rPr lang="en-US" sz="2400" dirty="0" smtClean="0"/>
              <a:t>vs</a:t>
            </a:r>
            <a:r>
              <a:rPr lang="en-US" sz="2400" dirty="0"/>
              <a:t>. </a:t>
            </a:r>
            <a:r>
              <a:rPr lang="en-US" sz="2400" dirty="0" smtClean="0"/>
              <a:t>sectors</a:t>
            </a:r>
            <a:endParaRPr lang="tr-TR" sz="2400" dirty="0"/>
          </a:p>
          <a:p>
            <a:pPr lvl="1"/>
            <a:r>
              <a:rPr lang="en-US" sz="2400" dirty="0" smtClean="0"/>
              <a:t>Water </a:t>
            </a:r>
            <a:r>
              <a:rPr lang="en-US" sz="2400" dirty="0"/>
              <a:t>use Table: Sources of water used vs </a:t>
            </a:r>
            <a:r>
              <a:rPr lang="en-US" sz="2400" dirty="0" smtClean="0"/>
              <a:t>sectors</a:t>
            </a:r>
            <a:endParaRPr lang="tr-TR" sz="2400" dirty="0"/>
          </a:p>
          <a:p>
            <a:pPr lvl="1"/>
            <a:r>
              <a:rPr lang="en-US" sz="2400" dirty="0" smtClean="0"/>
              <a:t>Matrix </a:t>
            </a:r>
            <a:r>
              <a:rPr lang="en-US" sz="2400" dirty="0"/>
              <a:t>of flows within economy</a:t>
            </a:r>
            <a:endParaRPr lang="tr-TR" sz="2400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26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57935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3. National Accounting Systems, GDP Understanding and its Drawbacks</a:t>
            </a:r>
            <a:endParaRPr lang="tr-TR" sz="28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2400" dirty="0"/>
              <a:t>GDP vs. sustainability of growth?</a:t>
            </a:r>
            <a:endParaRPr lang="tr-TR" sz="2400" dirty="0"/>
          </a:p>
          <a:p>
            <a:pPr lvl="0"/>
            <a:r>
              <a:rPr lang="en-US" sz="2400" dirty="0"/>
              <a:t>NCA &gt;&gt; how changes in ecosystem services effects the sectors and beneficiaries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0" lv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4. </a:t>
            </a:r>
            <a:r>
              <a:rPr lang="en-US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Where </a:t>
            </a:r>
            <a:r>
              <a:rPr lang="en-US" sz="28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should be the starting point, which </a:t>
            </a:r>
            <a:r>
              <a:rPr lang="en-US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sector</a:t>
            </a:r>
            <a:r>
              <a:rPr lang="tr-TR" sz="28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?</a:t>
            </a:r>
            <a:endParaRPr lang="tr-TR" sz="28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2400" dirty="0"/>
              <a:t>Two natural drivers of growth&gt;&gt; Energy? Water?</a:t>
            </a:r>
            <a:endParaRPr lang="tr-TR" sz="2400" dirty="0"/>
          </a:p>
          <a:p>
            <a:pPr lvl="0"/>
            <a:r>
              <a:rPr lang="en-US" sz="2400" dirty="0"/>
              <a:t>Total available water resources in Turkey : 112 billion m3&gt;&gt; % 39 currently used</a:t>
            </a:r>
            <a:endParaRPr lang="tr-TR" sz="2400" dirty="0"/>
          </a:p>
          <a:p>
            <a:pPr lvl="0"/>
            <a:r>
              <a:rPr lang="en-US" sz="2400" dirty="0"/>
              <a:t>1,500 m3 per capita water potential (2013)&gt;&gt; 1,100 m3 per capita (2030) &gt;&gt;water scarcity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707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5. How can Turkey benefit from NCA Study?</a:t>
            </a:r>
            <a:endParaRPr lang="tr-TR" sz="3200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84576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/>
              <a:t>Reflect </a:t>
            </a:r>
            <a:r>
              <a:rPr lang="en-US" sz="2800" dirty="0"/>
              <a:t>the value of natural resources to decision making processes</a:t>
            </a:r>
          </a:p>
          <a:p>
            <a:pPr lvl="0"/>
            <a:r>
              <a:rPr lang="en-US" sz="2800" dirty="0" smtClean="0"/>
              <a:t>Provide </a:t>
            </a:r>
            <a:r>
              <a:rPr lang="en-US" sz="2800" dirty="0"/>
              <a:t>integrated approaches in policy making process</a:t>
            </a:r>
          </a:p>
          <a:p>
            <a:pPr lvl="0"/>
            <a:r>
              <a:rPr lang="en-US" sz="2800" dirty="0" smtClean="0"/>
              <a:t>Reflect </a:t>
            </a:r>
            <a:r>
              <a:rPr lang="en-US" sz="2800" dirty="0"/>
              <a:t>the value of natural capital and ecosystem services to planning process</a:t>
            </a:r>
          </a:p>
          <a:p>
            <a:pPr lvl="0"/>
            <a:r>
              <a:rPr lang="en-US" sz="2800" dirty="0" smtClean="0"/>
              <a:t>Managing </a:t>
            </a:r>
            <a:r>
              <a:rPr lang="en-US" sz="2800" dirty="0"/>
              <a:t>and testing the economic development in terms of long term sustainability</a:t>
            </a:r>
          </a:p>
          <a:p>
            <a:pPr lvl="0"/>
            <a:r>
              <a:rPr lang="en-US" sz="2800" dirty="0" smtClean="0"/>
              <a:t>Development </a:t>
            </a:r>
            <a:r>
              <a:rPr lang="en-US" sz="2800" dirty="0"/>
              <a:t>of the statistical information capacity and determining the needs for a complete SEA-Water study to be able to make above studies</a:t>
            </a:r>
          </a:p>
        </p:txBody>
      </p:sp>
    </p:spTree>
    <p:extLst>
      <p:ext uri="{BB962C8B-B14F-4D97-AF65-F5344CB8AC3E}">
        <p14:creationId xmlns:p14="http://schemas.microsoft.com/office/powerpoint/2010/main" val="58941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531</Words>
  <Application>Microsoft Office PowerPoint</Application>
  <PresentationFormat>Ekran Gösterisi (4:3)</PresentationFormat>
  <Paragraphs>56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    Why Turkey is interested in NCA?    </vt:lpstr>
      <vt:lpstr>Outline</vt:lpstr>
      <vt:lpstr> SD Policies and Environmental Accounting  in Development Plans </vt:lpstr>
      <vt:lpstr>2. Previous Projects for Wealth Accounting</vt:lpstr>
      <vt:lpstr>2. Previous Projects for Wealth Accounting</vt:lpstr>
      <vt:lpstr>PowerPoint Sunusu</vt:lpstr>
      <vt:lpstr>5. How can Turkey benefit from NCA Study?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Sürdürülebilir Kalkınma Hedefleri</dc:title>
  <dc:creator>Yusuf Çağrı VEYİSOĞLU</dc:creator>
  <cp:lastModifiedBy>Arzu ÖNSAL</cp:lastModifiedBy>
  <cp:revision>23</cp:revision>
  <dcterms:created xsi:type="dcterms:W3CDTF">2014-03-20T14:29:15Z</dcterms:created>
  <dcterms:modified xsi:type="dcterms:W3CDTF">2014-06-25T23:19:30Z</dcterms:modified>
</cp:coreProperties>
</file>